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8636000" cy="5715000"/>
  <p:notesSz cx="6802438" cy="99345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84" y="78"/>
      </p:cViewPr>
      <p:guideLst>
        <p:guide orient="horz" pos="1800"/>
        <p:guide pos="27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724" cy="49845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4" cy="49845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r">
              <a:defRPr sz="1200"/>
            </a:lvl1pPr>
          </a:lstStyle>
          <a:p>
            <a:fld id="{AB5EDD81-59A2-4393-8B43-0F24EF721282}" type="datetimeFigureOut">
              <a:rPr lang="th-TH" smtClean="0"/>
              <a:t>29/07/63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436124"/>
            <a:ext cx="2947724" cy="498453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53141" y="9436124"/>
            <a:ext cx="2947724" cy="498453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r">
              <a:defRPr sz="1200"/>
            </a:lvl1pPr>
          </a:lstStyle>
          <a:p>
            <a:fld id="{347E4765-43E2-46C2-A0CB-A6C7432290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5804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587375" y="744538"/>
            <a:ext cx="5627688" cy="3724275"/>
          </a:xfrm>
          <a:prstGeom prst="rect">
            <a:avLst/>
          </a:prstGeom>
        </p:spPr>
        <p:txBody>
          <a:bodyPr lIns="92592" tIns="46296" rIns="92592" bIns="46296"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6993" y="4718925"/>
            <a:ext cx="4988455" cy="4470560"/>
          </a:xfrm>
          <a:prstGeom prst="rect">
            <a:avLst/>
          </a:prstGeom>
        </p:spPr>
        <p:txBody>
          <a:bodyPr lIns="92592" tIns="46296" rIns="92592" bIns="46296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812461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Calibri"/>
      </a:defRPr>
    </a:lvl1pPr>
    <a:lvl2pPr indent="228600" latinLnBrk="0">
      <a:defRPr>
        <a:latin typeface="+mj-lt"/>
        <a:ea typeface="+mj-ea"/>
        <a:cs typeface="+mj-cs"/>
        <a:sym typeface="Calibri"/>
      </a:defRPr>
    </a:lvl2pPr>
    <a:lvl3pPr indent="457200" latinLnBrk="0">
      <a:defRPr>
        <a:latin typeface="+mj-lt"/>
        <a:ea typeface="+mj-ea"/>
        <a:cs typeface="+mj-cs"/>
        <a:sym typeface="Calibri"/>
      </a:defRPr>
    </a:lvl3pPr>
    <a:lvl4pPr indent="685800" latinLnBrk="0">
      <a:defRPr>
        <a:latin typeface="+mj-lt"/>
        <a:ea typeface="+mj-ea"/>
        <a:cs typeface="+mj-cs"/>
        <a:sym typeface="Calibri"/>
      </a:defRPr>
    </a:lvl4pPr>
    <a:lvl5pPr indent="914400" latinLnBrk="0">
      <a:defRPr>
        <a:latin typeface="+mj-lt"/>
        <a:ea typeface="+mj-ea"/>
        <a:cs typeface="+mj-cs"/>
        <a:sym typeface="Calibri"/>
      </a:defRPr>
    </a:lvl5pPr>
    <a:lvl6pPr indent="1143000" latinLnBrk="0">
      <a:defRPr>
        <a:latin typeface="+mj-lt"/>
        <a:ea typeface="+mj-ea"/>
        <a:cs typeface="+mj-cs"/>
        <a:sym typeface="Calibri"/>
      </a:defRPr>
    </a:lvl6pPr>
    <a:lvl7pPr indent="1371600" latinLnBrk="0">
      <a:defRPr>
        <a:latin typeface="+mj-lt"/>
        <a:ea typeface="+mj-ea"/>
        <a:cs typeface="+mj-cs"/>
        <a:sym typeface="Calibri"/>
      </a:defRPr>
    </a:lvl7pPr>
    <a:lvl8pPr indent="1600200" latinLnBrk="0">
      <a:defRPr>
        <a:latin typeface="+mj-lt"/>
        <a:ea typeface="+mj-ea"/>
        <a:cs typeface="+mj-cs"/>
        <a:sym typeface="Calibri"/>
      </a:defRPr>
    </a:lvl8pPr>
    <a:lvl9pPr indent="1828800" latinLnBrk="0">
      <a:defRPr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82561" y="3672418"/>
            <a:ext cx="7344651" cy="113506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t>ข้อความชื่อเรื่อง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82561" y="2422261"/>
            <a:ext cx="7344651" cy="12501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ข้อความชื่อเรื่อง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08037" y="1111250"/>
            <a:ext cx="3601819" cy="314325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 marL="701392" indent="-291275">
              <a:defRPr sz="2500"/>
            </a:lvl2pPr>
            <a:lvl3pPr marL="1105034" indent="-284801">
              <a:defRPr sz="2500"/>
            </a:lvl3pPr>
            <a:lvl4pPr marL="1550751" indent="-320403">
              <a:defRPr sz="2500"/>
            </a:lvl4pPr>
            <a:lvl5pPr marL="1960869" indent="-320402">
              <a:defRPr sz="2500"/>
            </a:lvl5pPr>
          </a:lstStyle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ข้อความชื่อเรื่อง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32038" y="1279262"/>
            <a:ext cx="3817838" cy="53313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200" b="1"/>
            </a:lvl1pPr>
            <a:lvl2pPr marL="0" indent="0">
              <a:spcBef>
                <a:spcPts val="500"/>
              </a:spcBef>
              <a:buSzTx/>
              <a:buFontTx/>
              <a:buNone/>
              <a:defRPr sz="2200" b="1"/>
            </a:lvl2pPr>
            <a:lvl3pPr marL="0" indent="0">
              <a:spcBef>
                <a:spcPts val="500"/>
              </a:spcBef>
              <a:buSzTx/>
              <a:buFontTx/>
              <a:buNone/>
              <a:defRPr sz="2200" b="1"/>
            </a:lvl3pPr>
            <a:lvl4pPr marL="0" indent="0">
              <a:spcBef>
                <a:spcPts val="500"/>
              </a:spcBef>
              <a:buSzTx/>
              <a:buFontTx/>
              <a:buNone/>
              <a:defRPr sz="2200" b="1"/>
            </a:lvl4pPr>
            <a:lvl5pPr marL="0" indent="0">
              <a:spcBef>
                <a:spcPts val="500"/>
              </a:spcBef>
              <a:buSzTx/>
              <a:buFontTx/>
              <a:buNone/>
              <a:defRPr sz="2200" b="1"/>
            </a:lvl5pPr>
          </a:lstStyle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389389" y="1279262"/>
            <a:ext cx="3819339" cy="533137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ข้อความชื่อเรื่อง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32040" y="227541"/>
            <a:ext cx="2842753" cy="968376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t>ข้อความชื่อเรื่อง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378298" y="227541"/>
            <a:ext cx="4830427" cy="4877597"/>
          </a:xfrm>
          <a:prstGeom prst="rect">
            <a:avLst/>
          </a:prstGeom>
        </p:spPr>
        <p:txBody>
          <a:bodyPr/>
          <a:lstStyle/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32038" y="1195917"/>
            <a:ext cx="2842755" cy="390922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693648" y="4000500"/>
            <a:ext cx="5184461" cy="472282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t>ข้อความชื่อเรื่อง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693648" y="510646"/>
            <a:ext cx="5184461" cy="3429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693648" y="4472782"/>
            <a:ext cx="5184461" cy="670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300"/>
            </a:lvl1pPr>
            <a:lvl2pPr marL="0" indent="0">
              <a:spcBef>
                <a:spcPts val="300"/>
              </a:spcBef>
              <a:buSzTx/>
              <a:buFontTx/>
              <a:buNone/>
              <a:defRPr sz="1300"/>
            </a:lvl2pPr>
            <a:lvl3pPr marL="0" indent="0">
              <a:spcBef>
                <a:spcPts val="300"/>
              </a:spcBef>
              <a:buSzTx/>
              <a:buFontTx/>
              <a:buNone/>
              <a:defRPr sz="1300"/>
            </a:lvl3pPr>
            <a:lvl4pPr marL="0" indent="0">
              <a:spcBef>
                <a:spcPts val="300"/>
              </a:spcBef>
              <a:buSzTx/>
              <a:buFontTx/>
              <a:buNone/>
              <a:defRPr sz="1300"/>
            </a:lvl4pPr>
            <a:lvl5pPr marL="0" indent="0">
              <a:spcBef>
                <a:spcPts val="300"/>
              </a:spcBef>
              <a:buSzTx/>
              <a:buFontTx/>
              <a:buNone/>
              <a:defRPr sz="1300"/>
            </a:lvl5pPr>
          </a:lstStyle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ข้อความชื่อเรื่อง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5921023" y="190500"/>
            <a:ext cx="1836164" cy="4064000"/>
          </a:xfrm>
          <a:prstGeom prst="rect">
            <a:avLst/>
          </a:prstGeom>
        </p:spPr>
        <p:txBody>
          <a:bodyPr/>
          <a:lstStyle/>
          <a:p>
            <a:r>
              <a:t>ข้อความชื่อเรื่อง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08037" y="190500"/>
            <a:ext cx="5368977" cy="4064000"/>
          </a:xfrm>
          <a:prstGeom prst="rect">
            <a:avLst/>
          </a:prstGeom>
        </p:spPr>
        <p:txBody>
          <a:bodyPr/>
          <a:lstStyle/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31800" y="5296959"/>
            <a:ext cx="2015067" cy="304271"/>
          </a:xfrm>
          <a:prstGeom prst="rect">
            <a:avLst/>
          </a:prstGeom>
        </p:spPr>
        <p:txBody>
          <a:bodyPr/>
          <a:lstStyle/>
          <a:p>
            <a:fld id="{E7FBB2F1-FF60-4DDD-AB2B-98BE5FE705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2020-07-29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950634" y="5296959"/>
            <a:ext cx="2734733" cy="304271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959195" y="5323048"/>
            <a:ext cx="249531" cy="252096"/>
          </a:xfrm>
        </p:spPr>
        <p:txBody>
          <a:bodyPr/>
          <a:lstStyle/>
          <a:p>
            <a:fld id="{6026732F-87C5-47C0-A794-88ECCA231A4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2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32038" y="228865"/>
            <a:ext cx="7776689" cy="95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1009" tIns="41009" rIns="41009" bIns="41009" anchor="ctr">
            <a:normAutofit/>
          </a:bodyPr>
          <a:lstStyle/>
          <a:p>
            <a:r>
              <a:t>ข้อความชื่อเรื่อง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32038" y="1333500"/>
            <a:ext cx="7776689" cy="3771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1009" tIns="41009" rIns="41009" bIns="41009">
            <a:normAutofit/>
          </a:bodyPr>
          <a:lstStyle/>
          <a:p>
            <a:r>
              <a:t>เนื้อหาระดับหนึ่ง</a:t>
            </a:r>
          </a:p>
          <a:p>
            <a:pPr lvl="1"/>
            <a:r>
              <a:t>เนื้อหาระดับสอง</a:t>
            </a:r>
          </a:p>
          <a:p>
            <a:pPr lvl="2"/>
            <a:r>
              <a:t>เนื้อหาระดับสาม</a:t>
            </a:r>
          </a:p>
          <a:p>
            <a:pPr lvl="3"/>
            <a:r>
              <a:t>เนื้อหาระดับสี่</a:t>
            </a:r>
          </a:p>
          <a:p>
            <a:pPr lvl="4"/>
            <a:r>
              <a:t>เนื้อหาระดับห้า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7967484" y="5331885"/>
            <a:ext cx="241242" cy="234421"/>
          </a:xfrm>
          <a:prstGeom prst="rect">
            <a:avLst/>
          </a:prstGeom>
          <a:ln w="12700">
            <a:miter lim="400000"/>
          </a:ln>
        </p:spPr>
        <p:txBody>
          <a:bodyPr wrap="none" lIns="41009" tIns="41009" rIns="41009" bIns="41009" anchor="ctr">
            <a:spAutoFit/>
          </a:bodyPr>
          <a:lstStyle>
            <a:lvl1pPr algn="r">
              <a:defRPr sz="11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transition spd="med"/>
  <p:txStyles>
    <p:titleStyle>
      <a:lvl1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8202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07588" marR="0" indent="-307588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07449" marR="0" indent="-297332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90534" marR="0" indent="-270302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60720" marR="0" indent="-330371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970837" marR="0" indent="-330370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380952" marR="0" indent="-330370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791068" marR="0" indent="-330370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201185" marR="0" indent="-330370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611300" marR="0" indent="-330370" algn="l" defTabSz="82023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1"/>
            <a:ext cx="720079" cy="101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สี่เหลี่ยมผืนผ้า 19"/>
          <p:cNvSpPr/>
          <p:nvPr/>
        </p:nvSpPr>
        <p:spPr>
          <a:xfrm>
            <a:off x="3524461" y="97194"/>
            <a:ext cx="1654304" cy="531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Department </a:t>
            </a:r>
          </a:p>
          <a:p>
            <a:pPr algn="ctr"/>
            <a:r>
              <a:rPr lang="en-US" sz="15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Health</a:t>
            </a:r>
          </a:p>
        </p:txBody>
      </p:sp>
      <p:cxnSp>
        <p:nvCxnSpPr>
          <p:cNvPr id="25" name="ตัวเชื่อมต่อตรง 24"/>
          <p:cNvCxnSpPr>
            <a:stCxn id="20" idx="2"/>
          </p:cNvCxnSpPr>
          <p:nvPr/>
        </p:nvCxnSpPr>
        <p:spPr>
          <a:xfrm flipH="1">
            <a:off x="4351612" y="628607"/>
            <a:ext cx="1" cy="1137372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>
            <a:off x="4064469" y="931117"/>
            <a:ext cx="816479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flipV="1">
            <a:off x="4351612" y="1441215"/>
            <a:ext cx="502859" cy="3782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>
            <a:off x="1454985" y="1780606"/>
            <a:ext cx="5721681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>
            <a:off x="3388565" y="1795234"/>
            <a:ext cx="0" cy="8683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utoShape 15"/>
          <p:cNvSpPr>
            <a:spLocks noChangeArrowheads="1"/>
          </p:cNvSpPr>
          <p:nvPr/>
        </p:nvSpPr>
        <p:spPr bwMode="auto">
          <a:xfrm>
            <a:off x="4880948" y="685859"/>
            <a:ext cx="1723441" cy="418529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Health Sector Development Group</a:t>
            </a:r>
          </a:p>
        </p:txBody>
      </p:sp>
      <p:sp>
        <p:nvSpPr>
          <p:cNvPr id="42" name="AutoShape 15"/>
          <p:cNvSpPr>
            <a:spLocks noChangeArrowheads="1"/>
          </p:cNvSpPr>
          <p:nvPr/>
        </p:nvSpPr>
        <p:spPr bwMode="auto">
          <a:xfrm>
            <a:off x="4854471" y="1267816"/>
            <a:ext cx="1381979" cy="319759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 Group</a:t>
            </a:r>
          </a:p>
        </p:txBody>
      </p:sp>
      <p:sp>
        <p:nvSpPr>
          <p:cNvPr id="43" name="AutoShape 15"/>
          <p:cNvSpPr>
            <a:spLocks noChangeArrowheads="1"/>
          </p:cNvSpPr>
          <p:nvPr/>
        </p:nvSpPr>
        <p:spPr bwMode="auto">
          <a:xfrm>
            <a:off x="2682490" y="699310"/>
            <a:ext cx="1381979" cy="42999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of Senior Expert Committee</a:t>
            </a: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4587742" y="1871253"/>
            <a:ext cx="1568373" cy="384719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Cluster of Strategic Administration</a:t>
            </a:r>
          </a:p>
        </p:txBody>
      </p:sp>
      <p:sp>
        <p:nvSpPr>
          <p:cNvPr id="45" name="AutoShape 18"/>
          <p:cNvSpPr>
            <a:spLocks noChangeArrowheads="1"/>
          </p:cNvSpPr>
          <p:nvPr/>
        </p:nvSpPr>
        <p:spPr bwMode="auto">
          <a:xfrm>
            <a:off x="6370306" y="1837387"/>
            <a:ext cx="1578596" cy="433436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Cluster of Directive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</a:t>
            </a:r>
          </a:p>
        </p:txBody>
      </p:sp>
      <p:sp>
        <p:nvSpPr>
          <p:cNvPr id="47" name="AutoShape 15"/>
          <p:cNvSpPr>
            <a:spLocks noChangeArrowheads="1"/>
          </p:cNvSpPr>
          <p:nvPr/>
        </p:nvSpPr>
        <p:spPr bwMode="auto">
          <a:xfrm>
            <a:off x="669380" y="1847634"/>
            <a:ext cx="1548387" cy="36093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Cluster of Health Promotion</a:t>
            </a:r>
            <a:endParaRPr 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AutoShape 16"/>
          <p:cNvSpPr>
            <a:spLocks noChangeArrowheads="1"/>
          </p:cNvSpPr>
          <p:nvPr/>
        </p:nvSpPr>
        <p:spPr bwMode="auto">
          <a:xfrm>
            <a:off x="2462708" y="1876260"/>
            <a:ext cx="1681130" cy="34769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Cluster of </a:t>
            </a:r>
            <a:endParaRPr 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Environmental Health </a:t>
            </a:r>
            <a:endParaRPr 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669381" y="2257434"/>
            <a:ext cx="1548386" cy="31696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Promotion</a:t>
            </a:r>
          </a:p>
        </p:txBody>
      </p:sp>
      <p:sp>
        <p:nvSpPr>
          <p:cNvPr id="50" name="AutoShape 20"/>
          <p:cNvSpPr>
            <a:spLocks noChangeArrowheads="1"/>
          </p:cNvSpPr>
          <p:nvPr/>
        </p:nvSpPr>
        <p:spPr bwMode="auto">
          <a:xfrm>
            <a:off x="669380" y="2607697"/>
            <a:ext cx="1548387" cy="289221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Health</a:t>
            </a:r>
          </a:p>
        </p:txBody>
      </p:sp>
      <p:sp>
        <p:nvSpPr>
          <p:cNvPr id="51" name="AutoShape 35"/>
          <p:cNvSpPr>
            <a:spLocks noChangeArrowheads="1"/>
          </p:cNvSpPr>
          <p:nvPr/>
        </p:nvSpPr>
        <p:spPr bwMode="auto">
          <a:xfrm>
            <a:off x="669380" y="3169872"/>
            <a:ext cx="1548387" cy="28608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 Reproductive Health</a:t>
            </a:r>
          </a:p>
        </p:txBody>
      </p:sp>
      <p:sp>
        <p:nvSpPr>
          <p:cNvPr id="52" name="AutoShape 28"/>
          <p:cNvSpPr>
            <a:spLocks noChangeArrowheads="1"/>
          </p:cNvSpPr>
          <p:nvPr/>
        </p:nvSpPr>
        <p:spPr bwMode="auto">
          <a:xfrm>
            <a:off x="672105" y="2926380"/>
            <a:ext cx="1545662" cy="212713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 Nutrition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53" name="AutoShape 35"/>
          <p:cNvSpPr>
            <a:spLocks noChangeArrowheads="1"/>
          </p:cNvSpPr>
          <p:nvPr/>
        </p:nvSpPr>
        <p:spPr bwMode="auto">
          <a:xfrm>
            <a:off x="640499" y="3487733"/>
            <a:ext cx="1593095" cy="378165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Activity and Health Division</a:t>
            </a:r>
          </a:p>
        </p:txBody>
      </p:sp>
      <p:sp>
        <p:nvSpPr>
          <p:cNvPr id="56" name="AutoShape 36"/>
          <p:cNvSpPr>
            <a:spLocks noChangeArrowheads="1"/>
          </p:cNvSpPr>
          <p:nvPr/>
        </p:nvSpPr>
        <p:spPr bwMode="auto">
          <a:xfrm>
            <a:off x="653196" y="4994977"/>
            <a:ext cx="1560047" cy="454811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Center for </a:t>
            </a:r>
            <a:r>
              <a:rPr lang="en-US" sz="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Ethnic </a:t>
            </a:r>
            <a:r>
              <a:rPr lang="en-US" sz="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Groups, Marginal Peoples and Migrant Workers</a:t>
            </a:r>
          </a:p>
        </p:txBody>
      </p:sp>
      <p:sp>
        <p:nvSpPr>
          <p:cNvPr id="57" name="AutoShape 36"/>
          <p:cNvSpPr>
            <a:spLocks noChangeArrowheads="1"/>
          </p:cNvSpPr>
          <p:nvPr/>
        </p:nvSpPr>
        <p:spPr bwMode="auto">
          <a:xfrm>
            <a:off x="636673" y="4645998"/>
            <a:ext cx="1593095" cy="30290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Intercountry</a:t>
            </a:r>
            <a:r>
              <a:rPr lang="en-US" sz="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Centre for Oral Health</a:t>
            </a:r>
          </a:p>
        </p:txBody>
      </p:sp>
      <p:sp>
        <p:nvSpPr>
          <p:cNvPr id="58" name="AutoShape 35"/>
          <p:cNvSpPr>
            <a:spLocks noChangeArrowheads="1"/>
          </p:cNvSpPr>
          <p:nvPr/>
        </p:nvSpPr>
        <p:spPr bwMode="auto">
          <a:xfrm>
            <a:off x="653338" y="4422886"/>
            <a:ext cx="1580257" cy="193416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 Elderly Health</a:t>
            </a:r>
          </a:p>
        </p:txBody>
      </p:sp>
      <p:sp>
        <p:nvSpPr>
          <p:cNvPr id="59" name="AutoShape 35"/>
          <p:cNvSpPr>
            <a:spLocks noChangeArrowheads="1"/>
          </p:cNvSpPr>
          <p:nvPr/>
        </p:nvSpPr>
        <p:spPr bwMode="auto">
          <a:xfrm>
            <a:off x="633377" y="3901155"/>
            <a:ext cx="1600218" cy="475653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National Institute of Child Health Development</a:t>
            </a:r>
          </a:p>
        </p:txBody>
      </p:sp>
      <p:sp>
        <p:nvSpPr>
          <p:cNvPr id="60" name="AutoShape 22"/>
          <p:cNvSpPr>
            <a:spLocks noChangeArrowheads="1"/>
          </p:cNvSpPr>
          <p:nvPr/>
        </p:nvSpPr>
        <p:spPr bwMode="auto">
          <a:xfrm>
            <a:off x="2458106" y="2266973"/>
            <a:ext cx="1681130" cy="348805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 Environmental Health</a:t>
            </a:r>
          </a:p>
        </p:txBody>
      </p:sp>
      <p:sp>
        <p:nvSpPr>
          <p:cNvPr id="61" name="AutoShape 23"/>
          <p:cNvSpPr>
            <a:spLocks noChangeArrowheads="1"/>
          </p:cNvSpPr>
          <p:nvPr/>
        </p:nvSpPr>
        <p:spPr bwMode="auto">
          <a:xfrm>
            <a:off x="2458106" y="2670213"/>
            <a:ext cx="1681130" cy="35080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Bureau of Food and Water Sanitation </a:t>
            </a:r>
          </a:p>
        </p:txBody>
      </p:sp>
      <p:sp>
        <p:nvSpPr>
          <p:cNvPr id="62" name="AutoShape 24"/>
          <p:cNvSpPr>
            <a:spLocks noChangeArrowheads="1"/>
          </p:cNvSpPr>
          <p:nvPr/>
        </p:nvSpPr>
        <p:spPr bwMode="auto">
          <a:xfrm>
            <a:off x="2458106" y="3063037"/>
            <a:ext cx="1681130" cy="372117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Impact Assessment Division</a:t>
            </a:r>
          </a:p>
          <a:p>
            <a:pPr algn="ctr">
              <a:spcAft>
                <a:spcPts val="833"/>
              </a:spcAft>
            </a:pPr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63" name="AutoShape 25"/>
          <p:cNvSpPr>
            <a:spLocks noChangeArrowheads="1"/>
          </p:cNvSpPr>
          <p:nvPr/>
        </p:nvSpPr>
        <p:spPr bwMode="auto">
          <a:xfrm>
            <a:off x="2458106" y="3901156"/>
            <a:ext cx="1681130" cy="588299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and Laboratory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Center</a:t>
            </a:r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>
            <a:off x="2469011" y="3477178"/>
            <a:ext cx="1681130" cy="38771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Health Law Administration Center</a:t>
            </a:r>
          </a:p>
          <a:p>
            <a:pPr algn="ctr">
              <a:spcAft>
                <a:spcPts val="667"/>
              </a:spcAft>
            </a:pPr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cxnSp>
        <p:nvCxnSpPr>
          <p:cNvPr id="67" name="ตัวเชื่อมต่อตรง 66"/>
          <p:cNvCxnSpPr/>
          <p:nvPr/>
        </p:nvCxnSpPr>
        <p:spPr>
          <a:xfrm>
            <a:off x="1466843" y="1777380"/>
            <a:ext cx="0" cy="8683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ตัวเชื่อมต่อตรง 67"/>
          <p:cNvCxnSpPr/>
          <p:nvPr/>
        </p:nvCxnSpPr>
        <p:spPr>
          <a:xfrm>
            <a:off x="5338113" y="1777380"/>
            <a:ext cx="0" cy="8683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ตัวเชื่อมต่อตรง 68"/>
          <p:cNvCxnSpPr/>
          <p:nvPr/>
        </p:nvCxnSpPr>
        <p:spPr>
          <a:xfrm>
            <a:off x="7176665" y="1777380"/>
            <a:ext cx="0" cy="8683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utoShape 21"/>
          <p:cNvSpPr>
            <a:spLocks noChangeArrowheads="1"/>
          </p:cNvSpPr>
          <p:nvPr/>
        </p:nvSpPr>
        <p:spPr bwMode="auto">
          <a:xfrm>
            <a:off x="4587742" y="2324610"/>
            <a:ext cx="1568373" cy="56301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 Health Promotion Center </a:t>
            </a:r>
          </a:p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1 - 12</a:t>
            </a:r>
          </a:p>
          <a:p>
            <a:pPr algn="ctr">
              <a:spcAft>
                <a:spcPts val="833"/>
              </a:spcAft>
            </a:pPr>
            <a:r>
              <a:rPr lang="th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AutoShape 21"/>
          <p:cNvSpPr>
            <a:spLocks noChangeArrowheads="1"/>
          </p:cNvSpPr>
          <p:nvPr/>
        </p:nvSpPr>
        <p:spPr bwMode="auto">
          <a:xfrm>
            <a:off x="4587741" y="2944968"/>
            <a:ext cx="1568373" cy="359995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Metropolitan Health  and Wellness Institute</a:t>
            </a:r>
            <a:endParaRPr lang="en-US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833"/>
              </a:spcAft>
            </a:pPr>
            <a:r>
              <a:rPr lang="th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กล่องข้อความ 2"/>
          <p:cNvSpPr txBox="1">
            <a:spLocks noChangeArrowheads="1"/>
          </p:cNvSpPr>
          <p:nvPr/>
        </p:nvSpPr>
        <p:spPr bwMode="auto">
          <a:xfrm>
            <a:off x="4438014" y="4411980"/>
            <a:ext cx="1560173" cy="3657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76200" tIns="38100" rIns="76200" bIns="3810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8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Offices under Ministerial Regulation</a:t>
            </a: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4438014" y="4790008"/>
            <a:ext cx="1560173" cy="45855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76200" tIns="38100" rIns="76200" bIns="3810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Offices under Ministerial Regulation, Affiliated to the Director-General</a:t>
            </a:r>
          </a:p>
          <a:p>
            <a:pPr>
              <a:lnSpc>
                <a:spcPct val="115000"/>
              </a:lnSpc>
              <a:spcAft>
                <a:spcPts val="833"/>
              </a:spcAft>
            </a:pPr>
            <a:r>
              <a:rPr lang="en-US" sz="8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74" name="Text Box 2"/>
          <p:cNvSpPr txBox="1">
            <a:spLocks noChangeArrowheads="1"/>
          </p:cNvSpPr>
          <p:nvPr/>
        </p:nvSpPr>
        <p:spPr bwMode="auto">
          <a:xfrm>
            <a:off x="4438014" y="5263910"/>
            <a:ext cx="1560173" cy="3866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76200" tIns="38100" rIns="76200" bIns="381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Established Divisions and Bureaus</a:t>
            </a:r>
          </a:p>
        </p:txBody>
      </p:sp>
      <p:sp>
        <p:nvSpPr>
          <p:cNvPr id="75" name="AutoShape 33"/>
          <p:cNvSpPr>
            <a:spLocks noChangeArrowheads="1"/>
          </p:cNvSpPr>
          <p:nvPr/>
        </p:nvSpPr>
        <p:spPr bwMode="auto">
          <a:xfrm>
            <a:off x="6370305" y="3395185"/>
            <a:ext cx="1578597" cy="299632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Division</a:t>
            </a:r>
          </a:p>
        </p:txBody>
      </p:sp>
      <p:sp>
        <p:nvSpPr>
          <p:cNvPr id="76" name="AutoShape 30"/>
          <p:cNvSpPr>
            <a:spLocks noChangeArrowheads="1"/>
          </p:cNvSpPr>
          <p:nvPr/>
        </p:nvSpPr>
        <p:spPr bwMode="auto">
          <a:xfrm>
            <a:off x="6387367" y="4341728"/>
            <a:ext cx="1578596" cy="43320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Center for Public Communication</a:t>
            </a:r>
          </a:p>
        </p:txBody>
      </p:sp>
      <p:sp>
        <p:nvSpPr>
          <p:cNvPr id="77" name="AutoShape 30"/>
          <p:cNvSpPr>
            <a:spLocks noChangeArrowheads="1"/>
          </p:cNvSpPr>
          <p:nvPr/>
        </p:nvSpPr>
        <p:spPr bwMode="auto">
          <a:xfrm>
            <a:off x="6370305" y="3756403"/>
            <a:ext cx="1578596" cy="54859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Center for International Cooperation</a:t>
            </a:r>
          </a:p>
        </p:txBody>
      </p:sp>
      <p:sp>
        <p:nvSpPr>
          <p:cNvPr id="78" name="AutoShape 31"/>
          <p:cNvSpPr>
            <a:spLocks noChangeArrowheads="1"/>
          </p:cNvSpPr>
          <p:nvPr/>
        </p:nvSpPr>
        <p:spPr bwMode="auto">
          <a:xfrm>
            <a:off x="6370305" y="3039736"/>
            <a:ext cx="1578597" cy="29011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Finance Division</a:t>
            </a:r>
          </a:p>
        </p:txBody>
      </p:sp>
      <p:sp>
        <p:nvSpPr>
          <p:cNvPr id="79" name="AutoShape 32"/>
          <p:cNvSpPr>
            <a:spLocks noChangeArrowheads="1"/>
          </p:cNvSpPr>
          <p:nvPr/>
        </p:nvSpPr>
        <p:spPr bwMode="auto">
          <a:xfrm>
            <a:off x="6370306" y="2601363"/>
            <a:ext cx="1578596" cy="382258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ctr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Personnel Division</a:t>
            </a:r>
          </a:p>
        </p:txBody>
      </p:sp>
      <p:sp>
        <p:nvSpPr>
          <p:cNvPr id="80" name="AutoShape 34"/>
          <p:cNvSpPr>
            <a:spLocks noChangeArrowheads="1"/>
          </p:cNvSpPr>
          <p:nvPr/>
        </p:nvSpPr>
        <p:spPr bwMode="auto">
          <a:xfrm>
            <a:off x="6370307" y="2318793"/>
            <a:ext cx="1578595" cy="255602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of the Secretary</a:t>
            </a:r>
          </a:p>
          <a:p>
            <a:pPr>
              <a:spcAft>
                <a:spcPts val="833"/>
              </a:spcAft>
            </a:pPr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cxnSp>
        <p:nvCxnSpPr>
          <p:cNvPr id="4" name="Straight Connector 3"/>
          <p:cNvCxnSpPr>
            <a:stCxn id="43" idx="2"/>
          </p:cNvCxnSpPr>
          <p:nvPr/>
        </p:nvCxnSpPr>
        <p:spPr>
          <a:xfrm flipH="1">
            <a:off x="3373479" y="1129308"/>
            <a:ext cx="1" cy="156650"/>
          </a:xfrm>
          <a:prstGeom prst="line">
            <a:avLst/>
          </a:prstGeom>
          <a:ln w="254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utoShape 21"/>
          <p:cNvSpPr>
            <a:spLocks noChangeArrowheads="1"/>
          </p:cNvSpPr>
          <p:nvPr/>
        </p:nvSpPr>
        <p:spPr bwMode="auto">
          <a:xfrm>
            <a:off x="2639667" y="1283669"/>
            <a:ext cx="1568373" cy="401284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44958" tIns="22479" rIns="44958" bIns="22479" anchor="t" anchorCtr="0" upright="1">
            <a:noAutofit/>
          </a:bodyPr>
          <a:lstStyle/>
          <a:p>
            <a:pPr algn="ctr"/>
            <a:r>
              <a:rPr lang="en-US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of DOH 4.0 and Health Literacy</a:t>
            </a:r>
          </a:p>
        </p:txBody>
      </p:sp>
    </p:spTree>
    <p:extLst>
      <p:ext uri="{BB962C8B-B14F-4D97-AF65-F5344CB8AC3E}">
        <p14:creationId xmlns:p14="http://schemas.microsoft.com/office/powerpoint/2010/main" val="27184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ชุดรูปแบบของ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ชุดรูปแบบของ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ชุดรูปแบบของ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ชุดรูปแบบของ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ชุดรูปแบบของ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ชุดรูปแบบของ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158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Tahoma</vt:lpstr>
      <vt:lpstr>ชุดรูปแบบของ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DOH-1XH4H</dc:creator>
  <cp:lastModifiedBy>pasin.p</cp:lastModifiedBy>
  <cp:revision>50</cp:revision>
  <cp:lastPrinted>2017-02-06T08:09:37Z</cp:lastPrinted>
  <dcterms:modified xsi:type="dcterms:W3CDTF">2020-07-29T08:11:54Z</dcterms:modified>
</cp:coreProperties>
</file>